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8" r:id="rId2"/>
    <p:sldId id="313" r:id="rId3"/>
    <p:sldId id="317" r:id="rId4"/>
    <p:sldId id="318" r:id="rId5"/>
    <p:sldId id="316" r:id="rId6"/>
    <p:sldId id="320" r:id="rId7"/>
    <p:sldId id="321" r:id="rId8"/>
    <p:sldId id="326" r:id="rId9"/>
    <p:sldId id="327" r:id="rId10"/>
    <p:sldId id="331" r:id="rId11"/>
    <p:sldId id="328" r:id="rId12"/>
    <p:sldId id="329" r:id="rId13"/>
    <p:sldId id="315" r:id="rId14"/>
  </p:sldIdLst>
  <p:sldSz cx="18288000" cy="10287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ish Bold" panose="020B0604020202020204" charset="0"/>
      <p:regular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73A051-1219-4C0C-946D-5575EF4DA22F}">
          <p14:sldIdLst>
            <p14:sldId id="258"/>
            <p14:sldId id="313"/>
            <p14:sldId id="317"/>
            <p14:sldId id="318"/>
            <p14:sldId id="316"/>
            <p14:sldId id="320"/>
            <p14:sldId id="321"/>
            <p14:sldId id="326"/>
            <p14:sldId id="327"/>
            <p14:sldId id="331"/>
            <p14:sldId id="328"/>
            <p14:sldId id="329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Daubitz" initials="TD" lastIdx="1" clrIdx="0">
    <p:extLst>
      <p:ext uri="{19B8F6BF-5375-455C-9EA6-DF929625EA0E}">
        <p15:presenceInfo xmlns:p15="http://schemas.microsoft.com/office/powerpoint/2012/main" userId="S::TiffanyD@library.mstn.govt.nz::60461add-f140-4667-8f53-c191ceebf0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  <a:srgbClr val="43439B"/>
    <a:srgbClr val="F48EA8"/>
    <a:srgbClr val="50B183"/>
    <a:srgbClr val="D46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3367" autoAdjust="0"/>
  </p:normalViewPr>
  <p:slideViewPr>
    <p:cSldViewPr>
      <p:cViewPr varScale="1">
        <p:scale>
          <a:sx n="40" d="100"/>
          <a:sy n="40" d="100"/>
        </p:scale>
        <p:origin x="15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8C0D01-37D4-4904-A885-E70E89EC762A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692BB-72F9-4EE5-99BA-EE9AD41210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55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966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792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46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060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15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40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740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NZ" sz="1200" b="0" i="0" kern="1200" dirty="0">
              <a:solidFill>
                <a:srgbClr val="20212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73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31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NZ" sz="1200" b="0" i="0" kern="1200" dirty="0">
              <a:solidFill>
                <a:srgbClr val="20212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120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914400" rtl="0" eaLnBrk="1" latinLnBrk="0" hangingPunct="1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987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652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_e1uFSWU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825972" y="1724776"/>
            <a:ext cx="14636056" cy="683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8800" dirty="0">
                <a:solidFill>
                  <a:srgbClr val="FAFCFB"/>
                </a:solidFill>
                <a:latin typeface="Helveticish Bold"/>
              </a:rPr>
              <a:t>Data Literacy</a:t>
            </a: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ts val="7200"/>
              </a:lnSpc>
            </a:pPr>
            <a:r>
              <a:rPr lang="en-US" sz="5400" dirty="0">
                <a:solidFill>
                  <a:srgbClr val="FAFCFB"/>
                </a:solidFill>
                <a:latin typeface="Helveticish Bold"/>
              </a:rPr>
              <a:t>What every library manager needs to know</a:t>
            </a:r>
          </a:p>
          <a:p>
            <a:pPr>
              <a:lnSpc>
                <a:spcPts val="7200"/>
              </a:lnSpc>
            </a:pP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ts val="7200"/>
              </a:lnSpc>
            </a:pP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AFCFB"/>
                </a:solidFill>
                <a:latin typeface="Helveticish Bold"/>
              </a:rPr>
              <a:t>Tiffany Rawlings</a:t>
            </a:r>
            <a:endParaRPr lang="en-US" sz="2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AFCFB"/>
                </a:solidFill>
                <a:latin typeface="Helveticish Bold"/>
              </a:rPr>
              <a:t>PLNZ Region 4 Representative and National Data Collection Project Lead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AFCFB"/>
                </a:solidFill>
                <a:latin typeface="Helveticish Bold"/>
              </a:rPr>
              <a:t>Library and Archive Manager, Masterton District Library </a:t>
            </a:r>
          </a:p>
          <a:p>
            <a:pPr>
              <a:lnSpc>
                <a:spcPts val="7200"/>
              </a:lnSpc>
            </a:pPr>
            <a:endParaRPr lang="en-US" sz="14400" dirty="0">
              <a:solidFill>
                <a:srgbClr val="FAFCFB"/>
              </a:solidFill>
              <a:latin typeface="Helveticish Bold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102F77-6B28-03B3-C3E3-82BA13C5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2344400" y="4813589"/>
            <a:ext cx="6618921" cy="5466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838200" y="533400"/>
            <a:ext cx="14554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Use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Understands/avoids/recognise logical fallacies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Use data technologies to support data use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Data Comprehension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NZ" sz="4400" b="1" dirty="0">
              <a:solidFill>
                <a:srgbClr val="43439B"/>
              </a:solidFill>
            </a:endParaRPr>
          </a:p>
        </p:txBody>
      </p:sp>
      <p:pic>
        <p:nvPicPr>
          <p:cNvPr id="3" name="Picture 6" descr="Fallacy: Cherry Picking Data - 11trees Guide">
            <a:extLst>
              <a:ext uri="{FF2B5EF4-FFF2-40B4-BE49-F238E27FC236}">
                <a16:creationId xmlns:a16="http://schemas.microsoft.com/office/drawing/2014/main" id="{03A43F9D-E2AE-C522-EB4E-A18B4EDC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29582"/>
            <a:ext cx="9982200" cy="5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9C0EF80-BC73-54EA-498B-317E5CBE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952500"/>
            <a:ext cx="1623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Transform Data into Information Decision Making</a:t>
            </a:r>
            <a:endParaRPr lang="en-NZ" sz="4400" dirty="0">
              <a:solidFill>
                <a:srgbClr val="008FD5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how to interpret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Test assumptions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Generate hypotheses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Consider impact and consequences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context for the decision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Determine next steps</a:t>
            </a:r>
          </a:p>
        </p:txBody>
      </p:sp>
    </p:spTree>
    <p:extLst>
      <p:ext uri="{BB962C8B-B14F-4D97-AF65-F5344CB8AC3E}">
        <p14:creationId xmlns:p14="http://schemas.microsoft.com/office/powerpoint/2010/main" val="314246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1034442"/>
            <a:ext cx="1623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Evaluate Outcomes</a:t>
            </a:r>
            <a:endParaRPr lang="en-NZ" sz="4400" dirty="0">
              <a:solidFill>
                <a:srgbClr val="008FD5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Re-examine problem/question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Monitor changes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36397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A033F2-7D28-42A7-BC1C-74F22DCC1576}"/>
              </a:ext>
            </a:extLst>
          </p:cNvPr>
          <p:cNvSpPr txBox="1"/>
          <p:nvPr/>
        </p:nvSpPr>
        <p:spPr>
          <a:xfrm>
            <a:off x="1444083" y="2723019"/>
            <a:ext cx="7086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3600" b="1" dirty="0">
                <a:solidFill>
                  <a:srgbClr val="008FD5"/>
                </a:solidFill>
              </a:rPr>
              <a:t>Has KNOWLEDGE of:</a:t>
            </a:r>
          </a:p>
          <a:p>
            <a:r>
              <a:rPr lang="en-US" sz="3600" dirty="0"/>
              <a:t>1. Basic Elements of Data</a:t>
            </a:r>
          </a:p>
          <a:p>
            <a:r>
              <a:rPr lang="en-US" sz="3600" dirty="0"/>
              <a:t>2. Data Storage Methods</a:t>
            </a:r>
          </a:p>
          <a:p>
            <a:r>
              <a:rPr lang="en-US" sz="3600" dirty="0"/>
              <a:t>3. Data Analysis Principles</a:t>
            </a:r>
          </a:p>
          <a:p>
            <a:r>
              <a:rPr lang="en-US" sz="3600" dirty="0"/>
              <a:t>4. Data Visualization Rule of Thumb</a:t>
            </a:r>
          </a:p>
          <a:p>
            <a:r>
              <a:rPr lang="en-US" sz="3600" dirty="0">
                <a:solidFill>
                  <a:srgbClr val="008FD5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8FD5"/>
                </a:solidFill>
              </a:rPr>
              <a:t>Puts to use the following SKILLS: </a:t>
            </a:r>
          </a:p>
          <a:p>
            <a:r>
              <a:rPr lang="en-NZ" sz="3600" dirty="0"/>
              <a:t>5. Reads Visual Displays of Data</a:t>
            </a:r>
          </a:p>
          <a:p>
            <a:r>
              <a:rPr lang="en-NZ" sz="3600" dirty="0">
                <a:solidFill>
                  <a:prstClr val="black"/>
                </a:solidFill>
                <a:latin typeface="Calibri" panose="020F0502020204030204"/>
              </a:rPr>
              <a:t>6. Prepares Data for Analysis</a:t>
            </a:r>
          </a:p>
          <a:p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Explores Data</a:t>
            </a:r>
          </a:p>
          <a:p>
            <a:r>
              <a:rPr lang="en-NZ" sz="3600" dirty="0">
                <a:solidFill>
                  <a:prstClr val="black"/>
                </a:solidFill>
                <a:latin typeface="Calibri" panose="020F0502020204030204"/>
              </a:rPr>
              <a:t>8. Creates Clear Visuals</a:t>
            </a:r>
          </a:p>
          <a:p>
            <a:r>
              <a:rPr lang="en-NZ" sz="3600" dirty="0">
                <a:solidFill>
                  <a:prstClr val="black"/>
                </a:solidFill>
                <a:latin typeface="Calibri" panose="020F0502020204030204"/>
              </a:rPr>
              <a:t>9. </a:t>
            </a:r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Communicates Data Effectively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7B5B-8976-040D-0ABD-13133A899624}"/>
              </a:ext>
            </a:extLst>
          </p:cNvPr>
          <p:cNvSpPr txBox="1"/>
          <p:nvPr/>
        </p:nvSpPr>
        <p:spPr>
          <a:xfrm>
            <a:off x="8610600" y="2723019"/>
            <a:ext cx="73152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3600" b="1" dirty="0">
                <a:solidFill>
                  <a:srgbClr val="008FD5"/>
                </a:solidFill>
              </a:rPr>
              <a:t>Embodies these ATTITUDES: </a:t>
            </a:r>
          </a:p>
          <a:p>
            <a:r>
              <a:rPr lang="en-US" sz="3600" dirty="0"/>
              <a:t>10. Inclusive</a:t>
            </a:r>
          </a:p>
          <a:p>
            <a:r>
              <a:rPr lang="en-US" sz="3600" dirty="0"/>
              <a:t>11. Confident</a:t>
            </a:r>
          </a:p>
          <a:p>
            <a:r>
              <a:rPr lang="en-US" sz="3600" dirty="0"/>
              <a:t>12. Alert</a:t>
            </a:r>
          </a:p>
          <a:p>
            <a:r>
              <a:rPr lang="en-US" sz="3600" dirty="0"/>
              <a:t>13. Ethical </a:t>
            </a:r>
            <a:br>
              <a:rPr lang="en-US" sz="3600" dirty="0"/>
            </a:br>
            <a:endParaRPr lang="en-US" sz="3600" dirty="0"/>
          </a:p>
          <a:p>
            <a:r>
              <a:rPr lang="en-US" sz="3600" b="1" dirty="0">
                <a:solidFill>
                  <a:srgbClr val="008FD5"/>
                </a:solidFill>
              </a:rPr>
              <a:t>Practices these BEHAVIOURS: </a:t>
            </a:r>
          </a:p>
          <a:p>
            <a:r>
              <a:rPr lang="en-NZ" sz="3600" dirty="0"/>
              <a:t>14. Resourcefully Utilizes Data</a:t>
            </a:r>
          </a:p>
          <a:p>
            <a:r>
              <a:rPr lang="en-NZ" sz="3600" dirty="0"/>
              <a:t>15. Continuously Improves Data</a:t>
            </a:r>
          </a:p>
          <a:p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 Effectively Advocates for Data</a:t>
            </a:r>
          </a:p>
          <a:p>
            <a:r>
              <a:rPr lang="en-NZ" sz="3600" dirty="0">
                <a:solidFill>
                  <a:prstClr val="black"/>
                </a:solidFill>
                <a:latin typeface="Calibri" panose="020F0502020204030204"/>
              </a:rPr>
              <a:t>17. Enthusiastically Spreads Data Literacy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NZ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3508D-1CAB-43DF-DC8C-022726D510F0}"/>
              </a:ext>
            </a:extLst>
          </p:cNvPr>
          <p:cNvSpPr txBox="1"/>
          <p:nvPr/>
        </p:nvSpPr>
        <p:spPr>
          <a:xfrm>
            <a:off x="1361501" y="664006"/>
            <a:ext cx="154824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/>
              <a:t>17 Key Traits of DATA LITERACY</a:t>
            </a:r>
          </a:p>
          <a:p>
            <a:r>
              <a:rPr lang="en-NZ" sz="3600" b="1" dirty="0"/>
              <a:t>Developed by Ben Jones founder of Data Literacy, LLC.  </a:t>
            </a:r>
          </a:p>
          <a:p>
            <a:r>
              <a:rPr lang="en-US" sz="3600" dirty="0">
                <a:hlinkClick r:id="rId3"/>
              </a:rPr>
              <a:t>Data Literacy Webinar 001 - 17 Key Traits of Data Literacy - YouTube</a:t>
            </a:r>
            <a:r>
              <a:rPr lang="en-NZ" sz="3600" b="1" dirty="0"/>
              <a:t>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788E7D7-EE6D-FAAA-E63A-6B61D1E8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DC4E37C-58B3-4557-8B34-6ABB64E9C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7876"/>
          <a:stretch/>
        </p:blipFill>
        <p:spPr bwMode="auto">
          <a:xfrm>
            <a:off x="-932934" y="0"/>
            <a:ext cx="20153869" cy="10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3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033F2-7D28-42A7-BC1C-74F22DCC1576}"/>
              </a:ext>
            </a:extLst>
          </p:cNvPr>
          <p:cNvSpPr txBox="1"/>
          <p:nvPr/>
        </p:nvSpPr>
        <p:spPr>
          <a:xfrm>
            <a:off x="1264925" y="1257300"/>
            <a:ext cx="4983475" cy="4463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Literacy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literacy is the ability to read, understand, create and communicate </a:t>
            </a:r>
            <a: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as</a:t>
            </a:r>
            <a: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information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26791" y="212598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ata literacy definition: reading data, working with data, communicating with data.">
            <a:extLst>
              <a:ext uri="{FF2B5EF4-FFF2-40B4-BE49-F238E27FC236}">
                <a16:creationId xmlns:a16="http://schemas.microsoft.com/office/drawing/2014/main" id="{4C7F5C21-1614-C0E3-BDE3-59A367A31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b="10643"/>
          <a:stretch/>
        </p:blipFill>
        <p:spPr bwMode="auto">
          <a:xfrm>
            <a:off x="8382000" y="850374"/>
            <a:ext cx="8940394" cy="85862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2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4000" b="1" dirty="0"/>
              <a:t>Why is data literacy important to librarians/managers?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Ask the right questions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Understand which data is relevant and how to test the validity of the data 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Interpret the data well, so the results are useful and meaningful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Create easy-to-understand </a:t>
            </a:r>
            <a:r>
              <a:rPr lang="en-US" sz="4000" b="1" dirty="0" err="1">
                <a:solidFill>
                  <a:srgbClr val="008FD5"/>
                </a:solidFill>
              </a:rPr>
              <a:t>visualisations</a:t>
            </a:r>
            <a:r>
              <a:rPr lang="en-US" sz="4000" b="1" dirty="0">
                <a:solidFill>
                  <a:srgbClr val="008FD5"/>
                </a:solidFill>
              </a:rPr>
              <a:t> so results are conveyed accurately </a:t>
            </a:r>
          </a:p>
          <a:p>
            <a:pPr marL="571500" indent="-571500">
              <a:spcAft>
                <a:spcPts val="54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8FD5"/>
                </a:solidFill>
              </a:rPr>
              <a:t>Tell a story to help decision-makers see the big picture and act on the results of analysis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DF08643-C5DB-444B-7E96-D0812C2EE3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32EA-2484-D14A-9C19-F563548C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6169"/>
            <a:ext cx="10810875" cy="9117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BB1D3-C9A7-195A-1920-50401E6BD6AD}"/>
              </a:ext>
            </a:extLst>
          </p:cNvPr>
          <p:cNvSpPr txBox="1"/>
          <p:nvPr/>
        </p:nvSpPr>
        <p:spPr>
          <a:xfrm>
            <a:off x="990600" y="9334500"/>
            <a:ext cx="131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Data/Information Problem-Solving </a:t>
            </a:r>
            <a:endParaRPr lang="en-N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(Adapted from Mandinach &amp; Gummer, 2016; Eisenberg &amp; Berkowitz, 1990)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464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143000" y="1104900"/>
            <a:ext cx="16611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Identify Problems/Frame Questions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Articulate and communicate the problem/questions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Identify the data needed to address problem/questions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Identify stakeholders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Question framing </a:t>
            </a:r>
          </a:p>
        </p:txBody>
      </p:sp>
    </p:spTree>
    <p:extLst>
      <p:ext uri="{BB962C8B-B14F-4D97-AF65-F5344CB8AC3E}">
        <p14:creationId xmlns:p14="http://schemas.microsoft.com/office/powerpoint/2010/main" val="424366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1181100"/>
            <a:ext cx="1623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Determine Data Sources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Identify possible sources of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data properties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data quality</a:t>
            </a:r>
          </a:p>
        </p:txBody>
      </p:sp>
    </p:spTree>
    <p:extLst>
      <p:ext uri="{BB962C8B-B14F-4D97-AF65-F5344CB8AC3E}">
        <p14:creationId xmlns:p14="http://schemas.microsoft.com/office/powerpoint/2010/main" val="293032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66ACD95-1E4C-DE2B-BC55-D463983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1028700" y="1104900"/>
            <a:ext cx="1623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Locate and Access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Data Location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how to access data</a:t>
            </a:r>
          </a:p>
        </p:txBody>
      </p:sp>
    </p:spTree>
    <p:extLst>
      <p:ext uri="{BB962C8B-B14F-4D97-AF65-F5344CB8AC3E}">
        <p14:creationId xmlns:p14="http://schemas.microsoft.com/office/powerpoint/2010/main" val="94732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9F729-1A07-4DB1-7B3C-DE61E1B04AD4}"/>
              </a:ext>
            </a:extLst>
          </p:cNvPr>
          <p:cNvSpPr txBox="1"/>
          <p:nvPr/>
        </p:nvSpPr>
        <p:spPr>
          <a:xfrm>
            <a:off x="914400" y="571500"/>
            <a:ext cx="1607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rgbClr val="008FD5"/>
                </a:solidFill>
              </a:rPr>
              <a:t>Data Literacy Skills to:</a:t>
            </a:r>
          </a:p>
          <a:p>
            <a:r>
              <a:rPr lang="en-NZ" sz="5400" b="1" dirty="0">
                <a:solidFill>
                  <a:srgbClr val="008FD5"/>
                </a:solidFill>
              </a:rPr>
              <a:t>Use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data preparation for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Understand data visualisation strategies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NZ" sz="4400" dirty="0"/>
              <a:t>Recognise the difference between correlation and causation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NZ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NZ" sz="4400" b="1" dirty="0">
              <a:solidFill>
                <a:srgbClr val="43439B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D22A3D9-9FDF-965C-9878-E0D3F8D9F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pic>
        <p:nvPicPr>
          <p:cNvPr id="4" name="Picture 4" descr="Correlation is not causation. The profound implications of confusing… | by  Anthony Figueroa | Towards Data Science">
            <a:extLst>
              <a:ext uri="{FF2B5EF4-FFF2-40B4-BE49-F238E27FC236}">
                <a16:creationId xmlns:a16="http://schemas.microsoft.com/office/drawing/2014/main" id="{8AFEE56B-DE6E-8D2F-77B7-C6A5F224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21" y="4533900"/>
            <a:ext cx="7478079" cy="53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6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440</Words>
  <Application>Microsoft Office PowerPoint</Application>
  <PresentationFormat>Custom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Helveticish 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Presentation Tool</dc:title>
  <dc:creator>Tania - VTML</dc:creator>
  <cp:lastModifiedBy>Tiffany Rawlings</cp:lastModifiedBy>
  <cp:revision>164</cp:revision>
  <cp:lastPrinted>2021-05-24T03:22:51Z</cp:lastPrinted>
  <dcterms:created xsi:type="dcterms:W3CDTF">2006-08-16T00:00:00Z</dcterms:created>
  <dcterms:modified xsi:type="dcterms:W3CDTF">2022-08-15T18:54:07Z</dcterms:modified>
  <dc:identifier>DAEMfm4IKC4</dc:identifier>
</cp:coreProperties>
</file>